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3.xml" ContentType="application/vnd.openxmlformats-officedocument.presentationml.notesSlide+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clrMode="gray"/>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2055" autoAdjust="0"/>
  </p:normalViewPr>
  <p:slideViewPr>
    <p:cSldViewPr snapToGrid="0" snapToObjects="1">
      <p:cViewPr varScale="1">
        <p:scale>
          <a:sx n="134" d="100"/>
          <a:sy n="134"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0962B-7376-A84F-B753-709EDDC01E6D}" type="datetimeFigureOut">
              <a:rPr lang="en-US" smtClean="0"/>
              <a:pPr/>
              <a:t>8/17/10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F97F07-37C4-B247-9A7D-4E48C05272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a:t>
            </a:r>
            <a:r>
              <a:rPr lang="en-US" baseline="0" dirty="0" smtClean="0"/>
              <a:t>s might be a good time to ask the students if they can think of any examples of Dada influence on contemporary cultural representation, whether this is the visual arts, music, theater, advertising etc.</a:t>
            </a:r>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90B1F-BC41-AF40-9B43-A3812F66D7B3}" type="datetimeFigureOut">
              <a:rPr lang="en-US" smtClean="0"/>
              <a:pPr/>
              <a:t>8/17/10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B90B1F-BC41-AF40-9B43-A3812F66D7B3}"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B90B1F-BC41-AF40-9B43-A3812F66D7B3}"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B90B1F-BC41-AF40-9B43-A3812F66D7B3}" type="datetimeFigureOut">
              <a:rPr lang="en-US" smtClean="0"/>
              <a:pPr/>
              <a:t>8/17/10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89C7B0-D29B-D748-9008-E3E4C12F7C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enwikipedia.org%5Cwiki%5CManifest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406"/>
            <a:ext cx="7772400" cy="2110567"/>
          </a:xfrm>
        </p:spPr>
        <p:txBody>
          <a:bodyPr>
            <a:noAutofit/>
          </a:bodyPr>
          <a:lstStyle/>
          <a:p>
            <a:r>
              <a:rPr lang="en-US" sz="2000" dirty="0" smtClean="0">
                <a:solidFill>
                  <a:schemeClr val="accent6">
                    <a:lumMod val="50000"/>
                  </a:schemeClr>
                </a:solidFill>
              </a:rPr>
              <a:t>1.“</a:t>
            </a:r>
            <a:r>
              <a:rPr lang="en-US" sz="2000" dirty="0" smtClean="0">
                <a:solidFill>
                  <a:schemeClr val="accent6">
                    <a:lumMod val="50000"/>
                  </a:schemeClr>
                </a:solidFill>
              </a:rPr>
              <a:t>A </a:t>
            </a:r>
            <a:r>
              <a:rPr lang="en-US" sz="2000" dirty="0">
                <a:solidFill>
                  <a:schemeClr val="accent6">
                    <a:lumMod val="50000"/>
                  </a:schemeClr>
                </a:solidFill>
              </a:rPr>
              <a:t>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a:t>
            </a:r>
            <a:r>
              <a:rPr lang="en-US" sz="2000" dirty="0" smtClean="0">
                <a:solidFill>
                  <a:schemeClr val="accent6">
                    <a:lumMod val="50000"/>
                  </a:schemeClr>
                </a:solidFill>
              </a:rPr>
              <a:t>likeable”</a:t>
            </a:r>
            <a:r>
              <a:rPr lang="en-US" sz="2400" dirty="0" smtClean="0">
                <a:solidFill>
                  <a:schemeClr val="accent6">
                    <a:lumMod val="50000"/>
                  </a:schemeClr>
                </a:solidFill>
              </a:rPr>
              <a:t>.</a:t>
            </a:r>
            <a:br>
              <a:rPr lang="en-US" sz="2400" dirty="0" smtClean="0">
                <a:solidFill>
                  <a:schemeClr val="accent6">
                    <a:lumMod val="50000"/>
                  </a:schemeClr>
                </a:solidFill>
              </a:rPr>
            </a:br>
            <a:r>
              <a:rPr lang="en-US" sz="2400" dirty="0" smtClean="0">
                <a:solidFill>
                  <a:schemeClr val="accent6">
                    <a:lumMod val="50000"/>
                  </a:schemeClr>
                </a:solidFill>
              </a:rPr>
              <a:t>              -Tristan Tzara </a:t>
            </a:r>
            <a:r>
              <a:rPr lang="en-US" sz="1200" dirty="0" smtClean="0">
                <a:solidFill>
                  <a:schemeClr val="accent6">
                    <a:lumMod val="50000"/>
                  </a:schemeClr>
                </a:solidFill>
              </a:rPr>
              <a:t>(source : en.wikipedia.org/wiki/Art_manifesto#Dada_Manifesto_1916)	</a:t>
            </a:r>
            <a:endParaRPr lang="en-US" sz="2400" dirty="0">
              <a:solidFill>
                <a:schemeClr val="accent6">
                  <a:lumMod val="50000"/>
                </a:schemeClr>
              </a:solidFill>
            </a:endParaRPr>
          </a:p>
        </p:txBody>
      </p:sp>
      <p:sp>
        <p:nvSpPr>
          <p:cNvPr id="3" name="Subtitle 2"/>
          <p:cNvSpPr>
            <a:spLocks noGrp="1"/>
          </p:cNvSpPr>
          <p:nvPr>
            <p:ph type="subTitle" idx="1"/>
          </p:nvPr>
        </p:nvSpPr>
        <p:spPr>
          <a:xfrm>
            <a:off x="1371600" y="2635948"/>
            <a:ext cx="6400800" cy="3857037"/>
          </a:xfrm>
        </p:spPr>
        <p:txBody>
          <a:bodyPr>
            <a:noAutofit/>
          </a:bodyPr>
          <a:lstStyle/>
          <a:p>
            <a:r>
              <a:rPr lang="en-US" sz="1600" dirty="0" smtClean="0">
                <a:solidFill>
                  <a:schemeClr val="accent6">
                    <a:lumMod val="50000"/>
                  </a:schemeClr>
                </a:solidFill>
              </a:rPr>
              <a:t>2. “</a:t>
            </a:r>
            <a:r>
              <a:rPr lang="en-US" sz="1600" dirty="0" smtClean="0">
                <a:solidFill>
                  <a:schemeClr val="accent6">
                    <a:lumMod val="50000"/>
                  </a:schemeClr>
                </a:solidFill>
              </a:rPr>
              <a:t>The </a:t>
            </a:r>
            <a:r>
              <a:rPr lang="en-US" sz="1600" dirty="0">
                <a:solidFill>
                  <a:schemeClr val="accent6">
                    <a:lumMod val="50000"/>
                  </a:schemeClr>
                </a:solidFill>
              </a:rPr>
              <a:t>magic of a word - DADA - which for journalists has opened the door to an unforeseen world, has for us not the slightest importance. </a:t>
            </a:r>
          </a:p>
          <a:p>
            <a:r>
              <a:rPr lang="en-US" sz="1600" dirty="0">
                <a:solidFill>
                  <a:schemeClr val="accent6">
                    <a:lumMod val="50000"/>
                  </a:schemeClr>
                </a:solidFill>
              </a:rPr>
              <a:t>To launch a manifesto you have to want: A.B. &amp; C., and fulminate against 1, 2, &amp; 3, </a:t>
            </a:r>
          </a:p>
          <a:p>
            <a:r>
              <a:rPr lang="en-US" sz="1600" dirty="0">
                <a:solidFill>
                  <a:schemeClr val="accent6">
                    <a:lumMod val="50000"/>
                  </a:schemeClr>
                </a:solidFill>
              </a:rPr>
              <a:t>work yourself up and sharpen you wings to conquer and circulate lower and upper case As, Bs &amp; Cs, sign, shout, swear, </a:t>
            </a:r>
            <a:r>
              <a:rPr lang="en-US" sz="1600" dirty="0" smtClean="0">
                <a:solidFill>
                  <a:schemeClr val="accent6">
                    <a:lumMod val="50000"/>
                  </a:schemeClr>
                </a:solidFill>
              </a:rPr>
              <a:t>organize </a:t>
            </a:r>
            <a:r>
              <a:rPr lang="en-US" sz="1600" dirty="0">
                <a:solidFill>
                  <a:schemeClr val="accent6">
                    <a:lumMod val="50000"/>
                  </a:schemeClr>
                </a:solidFill>
              </a:rPr>
              <a:t>prose into a form that is absolutely and irrefutably obvious, prove its ne plus ultra and maintain that novelty resembles life in the same way as the latest apparition of a harlot proves the essence of God. His existence had already been proved by the accordion, the landscape and soft words. * To </a:t>
            </a:r>
            <a:r>
              <a:rPr lang="en-US" sz="1600" dirty="0" smtClean="0">
                <a:solidFill>
                  <a:schemeClr val="accent6">
                    <a:lumMod val="50000"/>
                  </a:schemeClr>
                </a:solidFill>
              </a:rPr>
              <a:t>impose one's </a:t>
            </a:r>
            <a:r>
              <a:rPr lang="en-US" sz="1600" dirty="0">
                <a:solidFill>
                  <a:schemeClr val="accent6">
                    <a:lumMod val="50000"/>
                  </a:schemeClr>
                </a:solidFill>
              </a:rPr>
              <a:t>A.B.C. is only</a:t>
            </a:r>
            <a:r>
              <a:rPr lang="en-US" sz="1600" dirty="0" smtClean="0">
                <a:solidFill>
                  <a:schemeClr val="accent6">
                    <a:lumMod val="50000"/>
                  </a:schemeClr>
                </a:solidFill>
              </a:rPr>
              <a:t> natural </a:t>
            </a:r>
            <a:r>
              <a:rPr lang="en-US" sz="1600" dirty="0">
                <a:solidFill>
                  <a:schemeClr val="accent6">
                    <a:lumMod val="50000"/>
                  </a:schemeClr>
                </a:solidFill>
              </a:rPr>
              <a:t>- and therefore regrettable</a:t>
            </a:r>
            <a:r>
              <a:rPr lang="en-US" sz="1500" dirty="0" smtClean="0">
                <a:solidFill>
                  <a:schemeClr val="accent6">
                    <a:lumMod val="50000"/>
                  </a:schemeClr>
                </a:solidFill>
              </a:rPr>
              <a:t>.     -</a:t>
            </a:r>
            <a:r>
              <a:rPr lang="en-US" sz="1400" b="1" i="1" dirty="0">
                <a:solidFill>
                  <a:schemeClr val="accent6">
                    <a:lumMod val="50000"/>
                  </a:schemeClr>
                </a:solidFill>
              </a:rPr>
              <a:t>Dada </a:t>
            </a:r>
            <a:r>
              <a:rPr lang="en-US" sz="1400" b="1" i="1" dirty="0" smtClean="0">
                <a:solidFill>
                  <a:schemeClr val="accent6">
                    <a:lumMod val="50000"/>
                  </a:schemeClr>
                </a:solidFill>
              </a:rPr>
              <a:t>Manifesto</a:t>
            </a:r>
          </a:p>
          <a:p>
            <a:r>
              <a:rPr lang="en-US" sz="1400" b="1" dirty="0" smtClean="0">
                <a:solidFill>
                  <a:schemeClr val="accent6">
                    <a:lumMod val="50000"/>
                  </a:schemeClr>
                </a:solidFill>
              </a:rPr>
              <a:t>                                                                                                                      Tristan </a:t>
            </a:r>
            <a:r>
              <a:rPr lang="en-US" sz="1400" b="1" dirty="0">
                <a:solidFill>
                  <a:schemeClr val="accent6">
                    <a:lumMod val="50000"/>
                  </a:schemeClr>
                </a:solidFill>
              </a:rPr>
              <a:t>Tzara</a:t>
            </a:r>
            <a:r>
              <a:rPr lang="en-US" sz="1400" b="1" dirty="0" smtClean="0">
                <a:solidFill>
                  <a:schemeClr val="accent6">
                    <a:lumMod val="50000"/>
                  </a:schemeClr>
                </a:solidFill>
              </a:rPr>
              <a:t/>
            </a:r>
            <a:br>
              <a:rPr lang="en-US" sz="1400" b="1" dirty="0" smtClean="0">
                <a:solidFill>
                  <a:schemeClr val="accent6">
                    <a:lumMod val="50000"/>
                  </a:schemeClr>
                </a:solidFill>
              </a:rPr>
            </a:br>
            <a:r>
              <a:rPr lang="en-US" sz="1400" b="1" dirty="0" smtClean="0">
                <a:solidFill>
                  <a:schemeClr val="accent6">
                    <a:lumMod val="50000"/>
                  </a:schemeClr>
                </a:solidFill>
              </a:rPr>
              <a:t>                                                                                                                            </a:t>
            </a:r>
            <a:r>
              <a:rPr lang="en-US" sz="1400" dirty="0" smtClean="0">
                <a:solidFill>
                  <a:schemeClr val="accent6">
                    <a:lumMod val="50000"/>
                  </a:schemeClr>
                </a:solidFill>
              </a:rPr>
              <a:t>23rd march 1918 </a:t>
            </a:r>
          </a:p>
          <a:p>
            <a:r>
              <a:rPr lang="en-US" sz="1000" dirty="0" smtClean="0">
                <a:solidFill>
                  <a:schemeClr val="accent6">
                    <a:lumMod val="50000"/>
                  </a:schemeClr>
                </a:solidFill>
              </a:rPr>
              <a:t>(</a:t>
            </a:r>
            <a:r>
              <a:rPr lang="en-US" sz="1200" dirty="0" smtClean="0">
                <a:solidFill>
                  <a:schemeClr val="accent6">
                    <a:lumMod val="50000"/>
                  </a:schemeClr>
                </a:solidFill>
              </a:rPr>
              <a:t>source</a:t>
            </a:r>
            <a:r>
              <a:rPr lang="en-US" sz="1000" dirty="0">
                <a:solidFill>
                  <a:schemeClr val="accent6">
                    <a:lumMod val="50000"/>
                  </a:schemeClr>
                </a:solidFill>
              </a:rPr>
              <a:t>:</a:t>
            </a:r>
            <a:r>
              <a:rPr lang="en-US" sz="1000" dirty="0" smtClean="0">
                <a:solidFill>
                  <a:schemeClr val="accent6">
                    <a:lumMod val="50000"/>
                  </a:schemeClr>
                </a:solidFill>
              </a:rPr>
              <a:t> Crickenberger</a:t>
            </a:r>
            <a:r>
              <a:rPr lang="en-US" sz="1000" dirty="0">
                <a:solidFill>
                  <a:schemeClr val="accent6">
                    <a:lumMod val="50000"/>
                  </a:schemeClr>
                </a:solidFill>
              </a:rPr>
              <a:t>,</a:t>
            </a:r>
            <a:r>
              <a:rPr lang="en-US" sz="1000" dirty="0" smtClean="0">
                <a:solidFill>
                  <a:schemeClr val="accent6">
                    <a:lumMod val="50000"/>
                  </a:schemeClr>
                </a:solidFill>
              </a:rPr>
              <a:t> H.M. </a:t>
            </a:r>
            <a:r>
              <a:rPr lang="en-US" sz="1000" i="1" dirty="0" smtClean="0">
                <a:solidFill>
                  <a:schemeClr val="accent6">
                    <a:lumMod val="50000"/>
                  </a:schemeClr>
                </a:solidFill>
              </a:rPr>
              <a:t>The Lemming. August 15h, 2010.</a:t>
            </a:r>
          </a:p>
          <a:p>
            <a:r>
              <a:rPr lang="en-US" sz="1000" i="1" dirty="0" smtClean="0">
                <a:solidFill>
                  <a:schemeClr val="accent6">
                    <a:lumMod val="50000"/>
                  </a:schemeClr>
                </a:solidFill>
              </a:rPr>
              <a:t> </a:t>
            </a:r>
            <a:r>
              <a:rPr lang="en-US" sz="1000" i="1" dirty="0">
                <a:solidFill>
                  <a:schemeClr val="accent6">
                    <a:lumMod val="50000"/>
                  </a:schemeClr>
                </a:solidFill>
              </a:rPr>
              <a:t>&lt;www.thelemming.com&gt;.</a:t>
            </a:r>
            <a:r>
              <a:rPr lang="en-US" sz="1000" i="1" dirty="0" smtClean="0">
                <a:solidFill>
                  <a:schemeClr val="accent6">
                    <a:lumMod val="50000"/>
                  </a:schemeClr>
                </a:solidFill>
              </a:rPr>
              <a:t> Web).</a:t>
            </a:r>
            <a:endParaRPr lang="en-US" sz="1000" dirty="0" smtClean="0">
              <a:solidFill>
                <a:schemeClr val="accent6">
                  <a:lumMod val="50000"/>
                </a:schemeClr>
              </a:solidFill>
            </a:endParaRPr>
          </a:p>
          <a:p>
            <a:endParaRPr lang="en-US" sz="1400" dirty="0" smtClean="0">
              <a:solidFill>
                <a:schemeClr val="accent6">
                  <a:lumMod val="50000"/>
                </a:schemeClr>
              </a:solidFill>
            </a:endParaRPr>
          </a:p>
          <a:p>
            <a:endParaRPr lang="en-US" sz="1500" dirty="0" smtClean="0">
              <a:solidFill>
                <a:schemeClr val="tx1"/>
              </a:solidFill>
            </a:endParaRPr>
          </a:p>
          <a:p>
            <a:r>
              <a:rPr lang="en-US" sz="1500" dirty="0" smtClean="0">
                <a:solidFill>
                  <a:schemeClr val="tx1"/>
                </a:solidFill>
              </a:rPr>
              <a:t> </a:t>
            </a:r>
          </a:p>
          <a:p>
            <a:r>
              <a:rPr lang="en-US" sz="1500" dirty="0" smtClean="0">
                <a:solidFill>
                  <a:schemeClr val="tx1"/>
                </a:solidFill>
              </a:rPr>
              <a:t> </a:t>
            </a:r>
            <a:endParaRPr lang="en-US" sz="1500"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What </a:t>
            </a:r>
            <a:r>
              <a:rPr lang="en-US" b="1"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is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 manifesto?</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9" name="Picture 8"/>
          <p:cNvPicPr>
            <a:picLocks noChangeAspect="1"/>
          </p:cNvPicPr>
          <p:nvPr/>
        </p:nvPicPr>
        <p:blipFill>
          <a:blip r:embed="rId2"/>
          <a:stretch>
            <a:fillRect/>
          </a:stretch>
        </p:blipFill>
        <p:spPr>
          <a:xfrm>
            <a:off x="3053688" y="1292668"/>
            <a:ext cx="3410508" cy="4443499"/>
          </a:xfrm>
          <a:prstGeom prst="rect">
            <a:avLst/>
          </a:prstGeom>
        </p:spPr>
      </p:pic>
      <p:sp>
        <p:nvSpPr>
          <p:cNvPr id="11" name="TextBox 10"/>
          <p:cNvSpPr txBox="1"/>
          <p:nvPr/>
        </p:nvSpPr>
        <p:spPr>
          <a:xfrm>
            <a:off x="1852082" y="5883417"/>
            <a:ext cx="7291917" cy="276999"/>
          </a:xfrm>
          <a:prstGeom prst="rect">
            <a:avLst/>
          </a:prstGeom>
          <a:noFill/>
        </p:spPr>
        <p:txBody>
          <a:bodyPr wrap="square" rtlCol="0">
            <a:spAutoFit/>
          </a:bodyPr>
          <a:lstStyle/>
          <a:p>
            <a:r>
              <a:rPr lang="en-US" sz="1200" dirty="0" smtClean="0"/>
              <a:t>                                  ( source: www.envrak.fr/documents/articles/71/dada4aff.jpg)</a:t>
            </a:r>
            <a:endParaRPr lang="en-US" sz="1200" dirty="0"/>
          </a:p>
        </p:txBody>
      </p:sp>
    </p:spTree>
  </p:cSld>
  <p:clrMapOvr>
    <a:masterClrMapping/>
  </p:clrMapOvr>
  <mc:AlternateContent xmlns:mp="http://schemas.microsoft.com/office/mac/powerpoint/2008/main">
    <mc:Choice Requires="mp">
      <mp:transition>
        <mp:cube dir="d"/>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Manifesto:</a:t>
            </a:r>
            <a:endParaRPr lang="en-US" dirty="0"/>
          </a:p>
        </p:txBody>
      </p:sp>
      <p:sp>
        <p:nvSpPr>
          <p:cNvPr id="3" name="Content Placeholder 2"/>
          <p:cNvSpPr>
            <a:spLocks noGrp="1"/>
          </p:cNvSpPr>
          <p:nvPr>
            <p:ph idx="1"/>
          </p:nvPr>
        </p:nvSpPr>
        <p:spPr/>
        <p:txBody>
          <a:bodyPr>
            <a:normAutofit/>
          </a:bodyPr>
          <a:lstStyle/>
          <a:p>
            <a:pPr>
              <a:buFont typeface="Wingdings" charset="2"/>
              <a:buChar char="§"/>
            </a:pPr>
            <a:r>
              <a:rPr lang="en-US" sz="2400" dirty="0" smtClean="0"/>
              <a:t>  According to Merriam-Webster: </a:t>
            </a:r>
          </a:p>
          <a:p>
            <a:pPr>
              <a:buNone/>
            </a:pPr>
            <a:r>
              <a:rPr lang="en-US" sz="2400" dirty="0" smtClean="0"/>
              <a:t>     “Etymology: Italian, denunciation, manifest, from </a:t>
            </a:r>
            <a:r>
              <a:rPr lang="en-US" sz="2400" i="1" dirty="0" err="1" smtClean="0"/>
              <a:t>manifestare</a:t>
            </a:r>
            <a:endParaRPr lang="en-US" sz="2400" i="1" dirty="0" smtClean="0"/>
          </a:p>
          <a:p>
            <a:pPr>
              <a:buNone/>
            </a:pPr>
            <a:r>
              <a:rPr lang="en-US" sz="2400" dirty="0"/>
              <a:t>t</a:t>
            </a:r>
            <a:r>
              <a:rPr lang="en-US" sz="2400" dirty="0" smtClean="0"/>
              <a:t>o manifest, from Latin, from </a:t>
            </a:r>
            <a:r>
              <a:rPr lang="en-US" sz="2400" i="1" dirty="0" err="1" smtClean="0"/>
              <a:t>manifestus</a:t>
            </a:r>
            <a:r>
              <a:rPr lang="en-US" sz="2400" i="1" dirty="0" smtClean="0"/>
              <a:t>. </a:t>
            </a:r>
            <a:r>
              <a:rPr lang="en-US" sz="2400" dirty="0" smtClean="0"/>
              <a:t>Date: 1620: a written </a:t>
            </a:r>
          </a:p>
          <a:p>
            <a:pPr>
              <a:buNone/>
            </a:pPr>
            <a:r>
              <a:rPr lang="en-US" sz="2400" dirty="0" smtClean="0"/>
              <a:t>Statement declaring publicly the intentions, motives, or views</a:t>
            </a:r>
          </a:p>
          <a:p>
            <a:pPr>
              <a:buNone/>
            </a:pPr>
            <a:r>
              <a:rPr lang="en-US" sz="2400" dirty="0" smtClean="0"/>
              <a:t>of its </a:t>
            </a:r>
            <a:r>
              <a:rPr lang="en-US" sz="2400" dirty="0" err="1" smtClean="0"/>
              <a:t>issuser</a:t>
            </a:r>
            <a:r>
              <a:rPr lang="en-US" sz="2400" dirty="0" smtClean="0"/>
              <a:t>.”</a:t>
            </a:r>
          </a:p>
          <a:p>
            <a:pPr>
              <a:buNone/>
            </a:pPr>
            <a:endParaRPr lang="en-US" sz="2400" dirty="0" smtClean="0"/>
          </a:p>
          <a:p>
            <a:pPr>
              <a:buFont typeface="Wingdings" charset="2"/>
              <a:buChar char="§"/>
            </a:pPr>
            <a:r>
              <a:rPr lang="en-US" sz="2400" dirty="0" smtClean="0"/>
              <a:t>“A manifesto is a public declaration of principles and intentions, often political in nature. Manifestos relating to religious belief are generally referred to as a creed. Manifestos may also be life stance-related.”</a:t>
            </a:r>
          </a:p>
          <a:p>
            <a:pPr>
              <a:buNone/>
            </a:pPr>
            <a:r>
              <a:rPr lang="en-US" sz="1200" dirty="0" smtClean="0"/>
              <a:t>               (source: en.wikipedia.org/wiki/Manifesto</a:t>
            </a:r>
            <a:r>
              <a:rPr lang="en-US" sz="1200" dirty="0" smtClean="0">
                <a:hlinkClick r:id="rId3" action="ppaction://hlinkfile"/>
              </a:rPr>
              <a:t>)</a:t>
            </a:r>
            <a:endParaRPr lang="en-US" sz="1200" dirty="0" smtClean="0"/>
          </a:p>
          <a:p>
            <a:pPr>
              <a:buNone/>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 Art Manifesto	</a:t>
            </a:r>
            <a:endParaRPr lang="en-US" dirty="0"/>
          </a:p>
        </p:txBody>
      </p:sp>
      <p:sp>
        <p:nvSpPr>
          <p:cNvPr id="3" name="Content Placeholder 2"/>
          <p:cNvSpPr>
            <a:spLocks noGrp="1"/>
          </p:cNvSpPr>
          <p:nvPr>
            <p:ph idx="1"/>
          </p:nvPr>
        </p:nvSpPr>
        <p:spPr/>
        <p:txBody>
          <a:bodyPr>
            <a:normAutofit fontScale="92500"/>
          </a:bodyPr>
          <a:lstStyle/>
          <a:p>
            <a:pPr>
              <a:buFont typeface="Wingdings" charset="2"/>
              <a:buChar char="§"/>
            </a:pPr>
            <a:r>
              <a:rPr lang="en-US" sz="2000" dirty="0" smtClean="0"/>
              <a:t> </a:t>
            </a:r>
            <a:r>
              <a:rPr lang="en-US" sz="1800" dirty="0" smtClean="0"/>
              <a:t>“Art </a:t>
            </a:r>
            <a:r>
              <a:rPr lang="en-US" sz="1800" dirty="0"/>
              <a:t>manifestos are mostly extreme in their rhetoric and intended for shock value to achieve a revolutionary </a:t>
            </a:r>
            <a:r>
              <a:rPr lang="en-US" sz="1800" dirty="0" smtClean="0"/>
              <a:t>effect”.</a:t>
            </a:r>
          </a:p>
          <a:p>
            <a:pPr>
              <a:buFont typeface="Wingdings" charset="2"/>
              <a:buChar char="§"/>
            </a:pPr>
            <a:r>
              <a:rPr lang="en-US" sz="1800" dirty="0" smtClean="0"/>
              <a:t>“They </a:t>
            </a:r>
            <a:r>
              <a:rPr lang="en-US" sz="1800" dirty="0"/>
              <a:t>often address wider issues, such as the political </a:t>
            </a:r>
            <a:r>
              <a:rPr lang="en-US" sz="1800" dirty="0" smtClean="0"/>
              <a:t>system”. </a:t>
            </a:r>
          </a:p>
          <a:p>
            <a:pPr>
              <a:buFont typeface="Wingdings" charset="2"/>
              <a:buChar char="§"/>
            </a:pPr>
            <a:r>
              <a:rPr lang="en-US" sz="1800" dirty="0" smtClean="0"/>
              <a:t>“Typical </a:t>
            </a:r>
            <a:r>
              <a:rPr lang="en-US" sz="1800" dirty="0"/>
              <a:t>themes are the need for revolution, freedom (of expression) and the implied or overtly stated superiority of the writers over the status </a:t>
            </a:r>
            <a:r>
              <a:rPr lang="en-US" sz="1800" dirty="0" smtClean="0"/>
              <a:t>quo”.</a:t>
            </a:r>
          </a:p>
          <a:p>
            <a:pPr>
              <a:buFont typeface="Wingdings" charset="2"/>
              <a:buChar char="§"/>
            </a:pPr>
            <a:r>
              <a:rPr lang="en-US" sz="1800" dirty="0" smtClean="0"/>
              <a:t> “The </a:t>
            </a:r>
            <a:r>
              <a:rPr lang="en-US" sz="1800" dirty="0"/>
              <a:t>manifesto gives a means of expressing,</a:t>
            </a:r>
            <a:r>
              <a:rPr lang="en-US" sz="1800" dirty="0" smtClean="0"/>
              <a:t> publicizing </a:t>
            </a:r>
            <a:r>
              <a:rPr lang="en-US" sz="1800" dirty="0"/>
              <a:t>and recording</a:t>
            </a:r>
            <a:r>
              <a:rPr lang="en-US" sz="1800" dirty="0" smtClean="0"/>
              <a:t>   ideas </a:t>
            </a:r>
            <a:r>
              <a:rPr lang="en-US" sz="1800" dirty="0"/>
              <a:t>for the artist or art </a:t>
            </a:r>
            <a:r>
              <a:rPr lang="en-US" sz="1800" dirty="0" smtClean="0"/>
              <a:t>group…”</a:t>
            </a:r>
          </a:p>
          <a:p>
            <a:pPr>
              <a:buFont typeface="Wingdings" charset="2"/>
              <a:buChar char="§"/>
            </a:pPr>
            <a:r>
              <a:rPr lang="en-US" sz="1800" dirty="0" smtClean="0"/>
              <a:t>The period from 1909 (the first art manifesto of the 20</a:t>
            </a:r>
            <a:r>
              <a:rPr lang="en-US" sz="1800" baseline="30000" dirty="0" smtClean="0"/>
              <a:t>th</a:t>
            </a:r>
            <a:r>
              <a:rPr lang="en-US" sz="1800" dirty="0" smtClean="0"/>
              <a:t> century) up to World War II, produced “the best known [art] manifestoes.”</a:t>
            </a:r>
          </a:p>
          <a:p>
            <a:pPr>
              <a:buFont typeface="Wingdings" charset="2"/>
              <a:buChar char="§"/>
            </a:pPr>
            <a:r>
              <a:rPr lang="en-US" sz="1800" dirty="0" smtClean="0"/>
              <a:t>They often consist of a number of statements, sometimes numbered or in bullet points.</a:t>
            </a:r>
          </a:p>
          <a:p>
            <a:pPr>
              <a:buFont typeface="Wingdings" charset="2"/>
              <a:buChar char="§"/>
            </a:pPr>
            <a:r>
              <a:rPr lang="en-US" sz="1800" dirty="0" smtClean="0"/>
              <a:t>Previously used as a “political document of state…the declaration of war in 1914 was…in  a document titled “a manifesto.”</a:t>
            </a:r>
          </a:p>
          <a:p>
            <a:pPr>
              <a:buFont typeface="Wingdings" charset="2"/>
              <a:buChar char="§"/>
            </a:pPr>
            <a:r>
              <a:rPr lang="en-US" sz="1800" dirty="0" smtClean="0"/>
              <a:t>Often recited or presented live. combining theater with a political statement.</a:t>
            </a:r>
          </a:p>
          <a:p>
            <a:pPr>
              <a:buNone/>
            </a:pPr>
            <a:r>
              <a:rPr lang="en-US" sz="1800" dirty="0" smtClean="0"/>
              <a:t>               </a:t>
            </a:r>
          </a:p>
          <a:p>
            <a:pPr>
              <a:buNone/>
            </a:pPr>
            <a:r>
              <a:rPr lang="en-US" sz="1800" dirty="0" smtClean="0"/>
              <a:t>                        </a:t>
            </a:r>
            <a:r>
              <a:rPr lang="en-US" sz="1400" dirty="0" smtClean="0"/>
              <a:t>(source: en.wikipedia.org/wiki/</a:t>
            </a:r>
            <a:r>
              <a:rPr lang="en-US" sz="1400" dirty="0" err="1" smtClean="0"/>
              <a:t>Art_manifesto</a:t>
            </a:r>
            <a:r>
              <a:rPr lang="en-US" sz="1400" dirty="0" smtClean="0"/>
              <a:t>)</a:t>
            </a:r>
            <a:endParaRPr lang="en-US" sz="1800" dirty="0" smtClean="0"/>
          </a:p>
          <a:p>
            <a:pPr>
              <a:buFont typeface="Wingdings" charset="2"/>
              <a:buChar char="§"/>
            </a:pPr>
            <a:endParaRPr lang="en-US" sz="1800" dirty="0" smtClean="0"/>
          </a:p>
          <a:p>
            <a:pPr>
              <a:buFont typeface="Wingdings" charset="2"/>
              <a:buChar char="§"/>
            </a:pP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Dada Manifesto</a:t>
            </a:r>
            <a:b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endParaRPr lang="en-US" dirty="0"/>
          </a:p>
        </p:txBody>
      </p:sp>
      <p:sp>
        <p:nvSpPr>
          <p:cNvPr id="3" name="Content Placeholder 2"/>
          <p:cNvSpPr>
            <a:spLocks noGrp="1"/>
          </p:cNvSpPr>
          <p:nvPr>
            <p:ph idx="1"/>
          </p:nvPr>
        </p:nvSpPr>
        <p:spPr>
          <a:xfrm>
            <a:off x="457200" y="944434"/>
            <a:ext cx="8229600" cy="5775158"/>
          </a:xfrm>
        </p:spPr>
        <p:txBody>
          <a:bodyPr>
            <a:normAutofit/>
          </a:bodyPr>
          <a:lstStyle/>
          <a:p>
            <a:r>
              <a:rPr lang="en-US" sz="2000" dirty="0" smtClean="0"/>
              <a:t>The first Dada manifesto was recited by Hugo Ball, on July 14, 1916.   </a:t>
            </a:r>
            <a:r>
              <a:rPr lang="en-US" sz="1200" dirty="0" smtClean="0"/>
              <a:t>(en.wikipedia.org/wiki/Art_manifesto#Dada_Manifesto_1916).</a:t>
            </a:r>
            <a:r>
              <a:rPr lang="en-US" sz="2000" dirty="0" smtClean="0"/>
              <a:t> (We will read this in a moment). </a:t>
            </a:r>
          </a:p>
          <a:p>
            <a:r>
              <a:rPr lang="en-US" sz="2000" dirty="0" smtClean="0"/>
              <a:t>His manifesto was a “political </a:t>
            </a:r>
            <a:r>
              <a:rPr lang="en-US" sz="2000" dirty="0"/>
              <a:t>statement about his</a:t>
            </a:r>
            <a:r>
              <a:rPr lang="en-US" sz="2000" dirty="0" smtClean="0"/>
              <a:t> </a:t>
            </a:r>
          </a:p>
          <a:p>
            <a:pPr>
              <a:buNone/>
            </a:pPr>
            <a:r>
              <a:rPr lang="en-US" sz="2000" dirty="0" smtClean="0"/>
              <a:t>      views </a:t>
            </a:r>
            <a:r>
              <a:rPr lang="en-US" sz="2000" dirty="0"/>
              <a:t>on the terrible state of </a:t>
            </a:r>
            <a:r>
              <a:rPr lang="en-US" sz="2000" dirty="0" smtClean="0"/>
              <a:t>society…</a:t>
            </a:r>
          </a:p>
          <a:p>
            <a:pPr>
              <a:buNone/>
            </a:pPr>
            <a:r>
              <a:rPr lang="en-US" sz="2000" dirty="0" smtClean="0"/>
              <a:t>      acknowledging </a:t>
            </a:r>
            <a:r>
              <a:rPr lang="en-US" sz="2000" dirty="0"/>
              <a:t>his dislike for philosophies</a:t>
            </a:r>
            <a:r>
              <a:rPr lang="en-US" sz="2000" dirty="0" smtClean="0"/>
              <a:t> </a:t>
            </a:r>
          </a:p>
          <a:p>
            <a:pPr>
              <a:buNone/>
            </a:pPr>
            <a:r>
              <a:rPr lang="en-US" sz="2000" dirty="0" smtClean="0"/>
              <a:t>      in </a:t>
            </a:r>
            <a:r>
              <a:rPr lang="en-US" sz="2000" dirty="0"/>
              <a:t>the past claiming to possess the ultimate </a:t>
            </a:r>
            <a:r>
              <a:rPr lang="en-US" sz="2000" dirty="0" smtClean="0"/>
              <a:t>Truth”.</a:t>
            </a:r>
          </a:p>
          <a:p>
            <a:pPr>
              <a:buNone/>
            </a:pPr>
            <a:r>
              <a:rPr lang="en-US" sz="1100" dirty="0" smtClean="0"/>
              <a:t>          (en.wikipedia.org/wiki/Hugo_Ball)</a:t>
            </a:r>
          </a:p>
          <a:p>
            <a:r>
              <a:rPr lang="en-US" sz="2000" dirty="0" smtClean="0"/>
              <a:t>The recital of his manifesto, and other Dada events</a:t>
            </a:r>
          </a:p>
          <a:p>
            <a:pPr>
              <a:buNone/>
            </a:pPr>
            <a:r>
              <a:rPr lang="en-US" sz="2000" dirty="0" smtClean="0"/>
              <a:t>       took place at the </a:t>
            </a:r>
            <a:r>
              <a:rPr lang="en-US" sz="2000" i="1" dirty="0" smtClean="0"/>
              <a:t>Cabaret Voltaire, </a:t>
            </a:r>
            <a:r>
              <a:rPr lang="en-US" sz="2000" dirty="0" smtClean="0"/>
              <a:t>a performance</a:t>
            </a:r>
          </a:p>
          <a:p>
            <a:pPr>
              <a:buNone/>
            </a:pPr>
            <a:r>
              <a:rPr lang="en-US" sz="2000" i="1" dirty="0" smtClean="0"/>
              <a:t>       </a:t>
            </a:r>
            <a:r>
              <a:rPr lang="en-US" sz="2000" dirty="0" smtClean="0"/>
              <a:t>space and club co-founded by Ball in Zürich.</a:t>
            </a:r>
          </a:p>
          <a:p>
            <a:r>
              <a:rPr lang="en-US" sz="2000" i="1" dirty="0" smtClean="0"/>
              <a:t> </a:t>
            </a:r>
            <a:r>
              <a:rPr lang="en-US" sz="2000" dirty="0" smtClean="0"/>
              <a:t>Many Dada manifestos were written by Dada</a:t>
            </a:r>
          </a:p>
          <a:p>
            <a:pPr>
              <a:buNone/>
            </a:pPr>
            <a:r>
              <a:rPr lang="en-US" sz="2000" dirty="0" smtClean="0"/>
              <a:t>       artists in different parts of Europe during the peak</a:t>
            </a:r>
          </a:p>
          <a:p>
            <a:pPr>
              <a:buNone/>
            </a:pPr>
            <a:r>
              <a:rPr lang="en-US" sz="2000" dirty="0" smtClean="0"/>
              <a:t>       of Dada activity.</a:t>
            </a:r>
          </a:p>
          <a:p>
            <a:r>
              <a:rPr lang="en-US" sz="2000" dirty="0" smtClean="0"/>
              <a:t> The Dada manifesto, helped spread Dada ideas,</a:t>
            </a:r>
          </a:p>
          <a:p>
            <a:pPr>
              <a:buNone/>
            </a:pPr>
            <a:r>
              <a:rPr lang="en-US" sz="2000" dirty="0" smtClean="0"/>
              <a:t>       and were often sharp critiques of the civilization and</a:t>
            </a:r>
          </a:p>
          <a:p>
            <a:pPr>
              <a:buNone/>
            </a:pPr>
            <a:r>
              <a:rPr lang="en-US" sz="2000" dirty="0" smtClean="0"/>
              <a:t>       culture which gave rise to World War I.</a:t>
            </a:r>
          </a:p>
        </p:txBody>
      </p:sp>
      <p:pic>
        <p:nvPicPr>
          <p:cNvPr id="4" name="Picture 3"/>
          <p:cNvPicPr>
            <a:picLocks noChangeAspect="1"/>
          </p:cNvPicPr>
          <p:nvPr/>
        </p:nvPicPr>
        <p:blipFill>
          <a:blip r:embed="rId2"/>
          <a:stretch>
            <a:fillRect/>
          </a:stretch>
        </p:blipFill>
        <p:spPr>
          <a:xfrm>
            <a:off x="6270755" y="1726034"/>
            <a:ext cx="2416045" cy="3290820"/>
          </a:xfrm>
          <a:prstGeom prst="rect">
            <a:avLst/>
          </a:prstGeom>
        </p:spPr>
      </p:pic>
      <p:sp>
        <p:nvSpPr>
          <p:cNvPr id="5" name="TextBox 4"/>
          <p:cNvSpPr txBox="1"/>
          <p:nvPr/>
        </p:nvSpPr>
        <p:spPr>
          <a:xfrm>
            <a:off x="6427304" y="5213048"/>
            <a:ext cx="2394174" cy="1169551"/>
          </a:xfrm>
          <a:prstGeom prst="rect">
            <a:avLst/>
          </a:prstGeom>
          <a:noFill/>
        </p:spPr>
        <p:txBody>
          <a:bodyPr wrap="square" rtlCol="0">
            <a:spAutoFit/>
          </a:bodyPr>
          <a:lstStyle/>
          <a:p>
            <a:r>
              <a:rPr lang="en-US" sz="1200" i="1" dirty="0" smtClean="0"/>
              <a:t>“Hugo </a:t>
            </a:r>
            <a:r>
              <a:rPr lang="en-US" sz="1200" i="1" dirty="0"/>
              <a:t>Ball in ‘cubist costume’ reciting his poem</a:t>
            </a:r>
            <a:r>
              <a:rPr lang="en-US" sz="1200" i="1" dirty="0" smtClean="0"/>
              <a:t> “Elefantenkarawane” </a:t>
            </a:r>
            <a:r>
              <a:rPr lang="en-US" sz="1200" i="1" dirty="0"/>
              <a:t>at the Cabaret Voltaire, 23 June 1916</a:t>
            </a:r>
            <a:r>
              <a:rPr lang="en-US" sz="1200" i="1" dirty="0" smtClean="0"/>
              <a:t>.” </a:t>
            </a:r>
          </a:p>
          <a:p>
            <a:r>
              <a:rPr lang="en-US" sz="1100" i="1" dirty="0" smtClean="0"/>
              <a:t>(source: asitoughttobe.files.wordpress.com)</a:t>
            </a:r>
            <a:endParaRPr lang="en-US" sz="11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Dada’s impact</a:t>
            </a:r>
            <a:endParaRPr lang="en-US" dirty="0"/>
          </a:p>
        </p:txBody>
      </p:sp>
      <p:sp>
        <p:nvSpPr>
          <p:cNvPr id="3" name="Content Placeholder 2"/>
          <p:cNvSpPr>
            <a:spLocks noGrp="1"/>
          </p:cNvSpPr>
          <p:nvPr>
            <p:ph idx="1"/>
          </p:nvPr>
        </p:nvSpPr>
        <p:spPr/>
        <p:txBody>
          <a:bodyPr/>
          <a:lstStyle/>
          <a:p>
            <a:r>
              <a:rPr lang="en-US" dirty="0" smtClean="0"/>
              <a:t>Dada shocked audiences and critics alike.</a:t>
            </a:r>
          </a:p>
          <a:p>
            <a:r>
              <a:rPr lang="en-US" dirty="0" smtClean="0"/>
              <a:t>Audiences would at times resort to throwing fruit. A theater riot broke out at a Dada play in Paris.</a:t>
            </a:r>
          </a:p>
          <a:p>
            <a:r>
              <a:rPr lang="en-US" dirty="0" smtClean="0"/>
              <a:t>Dada would directly influence and merge into Surrealism and continue to inform artistic expression up to the present.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How to Write a Manifesto: Guidelines and Portfolio Requirements</a:t>
            </a:r>
            <a:endParaRPr lang="en-US" dirty="0"/>
          </a:p>
        </p:txBody>
      </p:sp>
      <p:sp>
        <p:nvSpPr>
          <p:cNvPr id="3" name="Content Placeholder 2"/>
          <p:cNvSpPr>
            <a:spLocks noGrp="1"/>
          </p:cNvSpPr>
          <p:nvPr>
            <p:ph idx="1"/>
          </p:nvPr>
        </p:nvSpPr>
        <p:spPr/>
        <p:txBody>
          <a:bodyPr>
            <a:normAutofit fontScale="85000" lnSpcReduction="20000"/>
          </a:bodyPr>
          <a:lstStyle/>
          <a:p>
            <a:r>
              <a:rPr lang="en-US" sz="1800" b="1" dirty="0" smtClean="0"/>
              <a:t>Each Student will create their own personal manifesto.</a:t>
            </a:r>
          </a:p>
          <a:p>
            <a:r>
              <a:rPr lang="en-US" sz="1800" b="1" dirty="0" smtClean="0"/>
              <a:t>The Manifesto should address the following</a:t>
            </a:r>
            <a:r>
              <a:rPr lang="en-US" sz="1800" dirty="0" smtClean="0"/>
              <a:t>:</a:t>
            </a:r>
          </a:p>
          <a:p>
            <a:pPr>
              <a:buNone/>
            </a:pPr>
            <a:r>
              <a:rPr lang="en-US" sz="1800" dirty="0" smtClean="0"/>
              <a:t>-Who are you? (this can either be as an individual artist, or in terms of a fictional  art group of your creation).</a:t>
            </a:r>
          </a:p>
          <a:p>
            <a:pPr>
              <a:buNone/>
            </a:pPr>
            <a:r>
              <a:rPr lang="en-US" sz="1800" dirty="0" smtClean="0"/>
              <a:t>-What is your view of the world and of art?</a:t>
            </a:r>
          </a:p>
          <a:p>
            <a:pPr>
              <a:buNone/>
            </a:pPr>
            <a:r>
              <a:rPr lang="en-US" sz="1800" dirty="0" smtClean="0"/>
              <a:t>-Is there something you feel passionate about? Perhaps a social issue that you are trying to address or raise awareness about?</a:t>
            </a:r>
          </a:p>
          <a:p>
            <a:pPr>
              <a:buNone/>
            </a:pPr>
            <a:r>
              <a:rPr lang="en-US" sz="1800" dirty="0" smtClean="0"/>
              <a:t>-What is your vision of the future? </a:t>
            </a:r>
          </a:p>
          <a:p>
            <a:pPr>
              <a:buNone/>
            </a:pPr>
            <a:r>
              <a:rPr lang="en-US" sz="1800" dirty="0" smtClean="0"/>
              <a:t>-What is the role of the artist? </a:t>
            </a:r>
          </a:p>
          <a:p>
            <a:pPr>
              <a:buNone/>
            </a:pPr>
            <a:endParaRPr lang="en-US" sz="1800" dirty="0"/>
          </a:p>
          <a:p>
            <a:r>
              <a:rPr lang="en-US" sz="1800" b="1" dirty="0" smtClean="0"/>
              <a:t>Requirements</a:t>
            </a:r>
          </a:p>
          <a:p>
            <a:pPr>
              <a:buNone/>
            </a:pPr>
            <a:r>
              <a:rPr lang="en-US" sz="1800" b="1" dirty="0" smtClean="0"/>
              <a:t>-</a:t>
            </a:r>
            <a:r>
              <a:rPr lang="en-US" sz="1800" dirty="0" smtClean="0"/>
              <a:t>This is the last component of your Portfolio.</a:t>
            </a:r>
            <a:endParaRPr lang="en-US" sz="1800" b="1" dirty="0" smtClean="0"/>
          </a:p>
          <a:p>
            <a:pPr>
              <a:buNone/>
            </a:pPr>
            <a:r>
              <a:rPr lang="en-US" sz="1800" dirty="0" smtClean="0"/>
              <a:t>-Your final draft should be typed and double-spaced, 12 pt. font, 1-2 pgs. </a:t>
            </a:r>
            <a:r>
              <a:rPr lang="en-US" sz="1800" dirty="0"/>
              <a:t>i</a:t>
            </a:r>
            <a:r>
              <a:rPr lang="en-US" sz="1800" dirty="0" smtClean="0"/>
              <a:t>n length.</a:t>
            </a:r>
          </a:p>
          <a:p>
            <a:pPr>
              <a:buNone/>
            </a:pPr>
            <a:r>
              <a:rPr lang="en-US" sz="1800" dirty="0" smtClean="0"/>
              <a:t>-Correct spelling and grammar.</a:t>
            </a:r>
          </a:p>
          <a:p>
            <a:pPr>
              <a:buNone/>
            </a:pPr>
            <a:r>
              <a:rPr lang="en-US" sz="1800" dirty="0" smtClean="0"/>
              <a:t>-Students will read and present their manifestoes at the gallery walk when we create a Cabaret of our own. Remember these are performances, be creative! (Please see scoring guide).</a:t>
            </a:r>
          </a:p>
          <a:p>
            <a:pPr>
              <a:buNone/>
            </a:pPr>
            <a:r>
              <a:rPr lang="en-US" sz="1800" dirty="0" smtClean="0"/>
              <a:t>-This is a place to speak your mind loudly! Have fun but please keep manifestoes and performances school</a:t>
            </a:r>
            <a:r>
              <a:rPr lang="en-US" sz="1800" smtClean="0"/>
              <a:t>-appropriate!</a:t>
            </a:r>
          </a:p>
          <a:p>
            <a:pPr>
              <a:buNone/>
            </a:pPr>
            <a:r>
              <a:rPr lang="en-US" sz="1800" dirty="0" smtClean="0"/>
              <a:t> </a:t>
            </a: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1871</TotalTime>
  <Words>1131</Words>
  <Application>Microsoft Macintosh PowerPoint</Application>
  <PresentationFormat>On-screen Show (4:3)</PresentationFormat>
  <Paragraphs>75</Paragraphs>
  <Slides>7</Slides>
  <Notes>3</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1.“A 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likeable”.               -Tristan Tzara (source : en.wikipedia.org/wiki/Art_manifesto#Dada_Manifesto_1916) </vt:lpstr>
      <vt:lpstr>What is a manifesto?</vt:lpstr>
      <vt:lpstr>The Manifesto:</vt:lpstr>
      <vt:lpstr>The Art Manifesto </vt:lpstr>
      <vt:lpstr>The Dada Manifesto </vt:lpstr>
      <vt:lpstr>Dada’s impact</vt:lpstr>
      <vt:lpstr>How to Write a Manifesto: Guidelines and Portfolio Requirements</vt:lpstr>
    </vt:vector>
  </TitlesOfParts>
  <Company>Stay Sick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likeable”.               -Tristan Tzara (source : en.wikipedia.org/wiki/Art_manifesto#Dada_Manifesto_1916) </dc:title>
  <dc:creator>Gabriel Swiderski</dc:creator>
  <cp:lastModifiedBy>Gabriel Swiderski</cp:lastModifiedBy>
  <cp:revision>5</cp:revision>
  <cp:lastPrinted>2010-08-17T06:24:34Z</cp:lastPrinted>
  <dcterms:created xsi:type="dcterms:W3CDTF">2010-08-17T11:03:35Z</dcterms:created>
  <dcterms:modified xsi:type="dcterms:W3CDTF">2010-08-17T11:05:46Z</dcterms:modified>
</cp:coreProperties>
</file>